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78" r:id="rId4"/>
    <p:sldId id="266" r:id="rId5"/>
    <p:sldId id="301" r:id="rId6"/>
    <p:sldId id="270" r:id="rId7"/>
    <p:sldId id="272" r:id="rId8"/>
    <p:sldId id="267" r:id="rId9"/>
    <p:sldId id="295" r:id="rId10"/>
    <p:sldId id="292" r:id="rId11"/>
    <p:sldId id="307" r:id="rId12"/>
    <p:sldId id="311" r:id="rId13"/>
    <p:sldId id="309" r:id="rId14"/>
    <p:sldId id="308" r:id="rId15"/>
    <p:sldId id="310" r:id="rId16"/>
    <p:sldId id="298" r:id="rId17"/>
    <p:sldId id="277" r:id="rId18"/>
    <p:sldId id="305" r:id="rId19"/>
    <p:sldId id="289" r:id="rId20"/>
    <p:sldId id="260" r:id="rId21"/>
    <p:sldId id="306" r:id="rId22"/>
    <p:sldId id="27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1" clrIdx="0">
    <p:extLst>
      <p:ext uri="{19B8F6BF-5375-455C-9EA6-DF929625EA0E}">
        <p15:presenceInfo xmlns:p15="http://schemas.microsoft.com/office/powerpoint/2012/main" userId="18c618bbb3ae64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3D8C"/>
    <a:srgbClr val="EB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4" autoAdjust="0"/>
    <p:restoredTop sz="69975" autoAdjust="0"/>
  </p:normalViewPr>
  <p:slideViewPr>
    <p:cSldViewPr snapToGrid="0">
      <p:cViewPr varScale="1">
        <p:scale>
          <a:sx n="61" d="100"/>
          <a:sy n="61" d="100"/>
        </p:scale>
        <p:origin x="1368" y="4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44AB4-9E28-47E8-B31E-FDB6905FA28A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CF499-778B-4835-BEED-3FA2A401B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6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637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재사용 컴포넌트들 쓰고있는 현황 </a:t>
            </a:r>
            <a:endParaRPr lang="en-US" altLang="ko-KR" dirty="0" smtClean="0"/>
          </a:p>
          <a:p>
            <a:r>
              <a:rPr lang="en-US" altLang="ko-KR" dirty="0" smtClean="0"/>
              <a:t>Layout, button 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나오는 모습</a:t>
            </a:r>
            <a:endParaRPr lang="en-US" altLang="ko-KR" dirty="0" smtClean="0"/>
          </a:p>
          <a:p>
            <a:r>
              <a:rPr lang="ko-KR" altLang="en-US" dirty="0" smtClean="0"/>
              <a:t>코드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904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재사용 컴포넌트들 쓰고있는 현황 </a:t>
            </a:r>
            <a:endParaRPr lang="en-US" altLang="ko-KR" dirty="0" smtClean="0"/>
          </a:p>
          <a:p>
            <a:r>
              <a:rPr lang="en-US" altLang="ko-KR" dirty="0" smtClean="0"/>
              <a:t>Layout, button 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나오는 모습</a:t>
            </a:r>
            <a:endParaRPr lang="en-US" altLang="ko-KR" dirty="0" smtClean="0"/>
          </a:p>
          <a:p>
            <a:r>
              <a:rPr lang="ko-KR" altLang="en-US" dirty="0" smtClean="0"/>
              <a:t>코드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986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재사용 컴포넌트들 쓰고있는 현황 </a:t>
            </a:r>
            <a:endParaRPr lang="en-US" altLang="ko-KR" dirty="0" smtClean="0"/>
          </a:p>
          <a:p>
            <a:r>
              <a:rPr lang="en-US" altLang="ko-KR" dirty="0" smtClean="0"/>
              <a:t>Layout, button 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나오는 모습</a:t>
            </a:r>
            <a:endParaRPr lang="en-US" altLang="ko-KR" dirty="0" smtClean="0"/>
          </a:p>
          <a:p>
            <a:r>
              <a:rPr lang="ko-KR" altLang="en-US" dirty="0" smtClean="0"/>
              <a:t>코드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98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재사용 컴포넌트들 쓰고있는 현황 </a:t>
            </a:r>
            <a:endParaRPr lang="en-US" altLang="ko-KR" dirty="0" smtClean="0"/>
          </a:p>
          <a:p>
            <a:r>
              <a:rPr lang="en-US" altLang="ko-KR" dirty="0" smtClean="0"/>
              <a:t>Layout, button 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나오는 모습</a:t>
            </a:r>
            <a:endParaRPr lang="en-US" altLang="ko-KR" dirty="0" smtClean="0"/>
          </a:p>
          <a:p>
            <a:r>
              <a:rPr lang="ko-KR" altLang="en-US" dirty="0" smtClean="0"/>
              <a:t>코드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44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재사용 컴포넌트들 쓰고있는 현황 </a:t>
            </a:r>
            <a:endParaRPr lang="en-US" altLang="ko-KR" dirty="0" smtClean="0"/>
          </a:p>
          <a:p>
            <a:r>
              <a:rPr lang="en-US" altLang="ko-KR" dirty="0" smtClean="0"/>
              <a:t>Layout, button 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나오는 모습</a:t>
            </a:r>
            <a:endParaRPr lang="en-US" altLang="ko-KR" dirty="0" smtClean="0"/>
          </a:p>
          <a:p>
            <a:r>
              <a:rPr lang="ko-KR" altLang="en-US" dirty="0" smtClean="0"/>
              <a:t>코드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747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915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670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473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654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92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182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99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531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163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903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700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745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81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956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907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810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82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919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30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4602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821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407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064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555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306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218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42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354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496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964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64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76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516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68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97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112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0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12192000" cy="6883400"/>
            <a:chOff x="0" y="0"/>
            <a:chExt cx="12192000" cy="68834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2" b="9551"/>
            <a:stretch/>
          </p:blipFill>
          <p:spPr>
            <a:xfrm>
              <a:off x="0" y="0"/>
              <a:ext cx="12192000" cy="6883400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0" y="0"/>
              <a:ext cx="12192000" cy="6883400"/>
              <a:chOff x="914400" y="578757"/>
              <a:chExt cx="12192000" cy="685800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914400" y="578757"/>
                <a:ext cx="12192000" cy="6858000"/>
              </a:xfrm>
              <a:prstGeom prst="rect">
                <a:avLst/>
              </a:prstGeom>
              <a:solidFill>
                <a:schemeClr val="bg1">
                  <a:alpha val="3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1427518" y="1033438"/>
                <a:ext cx="11193107" cy="5957912"/>
              </a:xfrm>
              <a:prstGeom prst="roundRect">
                <a:avLst>
                  <a:gd name="adj" fmla="val 3790"/>
                </a:avLst>
              </a:prstGeom>
              <a:solidFill>
                <a:schemeClr val="bg1"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297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866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31.png"/><Relationship Id="rId5" Type="http://schemas.openxmlformats.org/officeDocument/2006/relationships/image" Target="../media/image19.png"/><Relationship Id="rId10" Type="http://schemas.openxmlformats.org/officeDocument/2006/relationships/image" Target="../media/image52.png"/><Relationship Id="rId4" Type="http://schemas.microsoft.com/office/2007/relationships/hdphoto" Target="../media/hdphoto3.wdp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53.png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8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90" t="293" r="19676" b="77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55" y="2423957"/>
            <a:ext cx="1322268" cy="1514533"/>
          </a:xfrm>
          <a:prstGeom prst="rect">
            <a:avLst/>
          </a:prstGeom>
        </p:spPr>
      </p:pic>
      <p:sp>
        <p:nvSpPr>
          <p:cNvPr id="7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567249" y="4448142"/>
            <a:ext cx="9230328" cy="89850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36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B105</a:t>
            </a:r>
            <a:endParaRPr sz="3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597" y="2408624"/>
            <a:ext cx="1322268" cy="15145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907" y="2593079"/>
            <a:ext cx="865780" cy="11813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521" y="2588024"/>
            <a:ext cx="314553" cy="1186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56" y="2567634"/>
            <a:ext cx="878928" cy="11965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22" y="2579266"/>
            <a:ext cx="914328" cy="11732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032" y="2557387"/>
            <a:ext cx="810151" cy="11692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231" y="2588024"/>
            <a:ext cx="873871" cy="11681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39" y="197436"/>
            <a:ext cx="2496725" cy="14303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85597" y="5559166"/>
            <a:ext cx="1713888" cy="108631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074" y="4991229"/>
            <a:ext cx="1334720" cy="182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88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5" y="544830"/>
            <a:ext cx="1850705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</a:p>
        </p:txBody>
      </p:sp>
      <p:sp>
        <p:nvSpPr>
          <p:cNvPr id="24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98018" y="821415"/>
            <a:ext cx="10195964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24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en-US" altLang="ko-KR" sz="32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Layout</a:t>
            </a:r>
            <a:endParaRPr sz="3200" u="sng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103520" y="850502"/>
            <a:ext cx="3984960" cy="420593"/>
            <a:chOff x="3621049" y="811909"/>
            <a:chExt cx="3984960" cy="42059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1049" y="812054"/>
              <a:ext cx="367074" cy="420448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8809" y="811909"/>
              <a:ext cx="367200" cy="420593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1344932" y="1958742"/>
            <a:ext cx="5884250" cy="4243223"/>
            <a:chOff x="953649" y="1554303"/>
            <a:chExt cx="5884250" cy="4243222"/>
          </a:xfrm>
        </p:grpSpPr>
        <p:sp>
          <p:nvSpPr>
            <p:cNvPr id="9" name="TextBox 8"/>
            <p:cNvSpPr txBox="1"/>
            <p:nvPr/>
          </p:nvSpPr>
          <p:spPr>
            <a:xfrm>
              <a:off x="3129509" y="5428193"/>
              <a:ext cx="1532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53D8C"/>
                  </a:solidFill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디자인 화면</a:t>
              </a:r>
              <a:endParaRPr lang="ko-KR" altLang="en-US" dirty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955381" y="1554303"/>
              <a:ext cx="5882518" cy="3806836"/>
              <a:chOff x="955381" y="1554303"/>
              <a:chExt cx="5882518" cy="3806836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381" y="1554303"/>
                <a:ext cx="2838411" cy="1774007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988123" y="1554303"/>
                <a:ext cx="2849776" cy="1781110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8123" y="3580029"/>
                <a:ext cx="2849776" cy="1781110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381" y="3583581"/>
                <a:ext cx="2838411" cy="1774007"/>
              </a:xfrm>
              <a:prstGeom prst="rect">
                <a:avLst/>
              </a:prstGeom>
            </p:spPr>
          </p:pic>
        </p:grpSp>
        <p:sp>
          <p:nvSpPr>
            <p:cNvPr id="12" name="직사각형 11"/>
            <p:cNvSpPr/>
            <p:nvPr/>
          </p:nvSpPr>
          <p:spPr>
            <a:xfrm>
              <a:off x="1741118" y="1604407"/>
              <a:ext cx="1227550" cy="1552152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158641" y="1966586"/>
              <a:ext cx="2492680" cy="132922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781700" y="3891374"/>
              <a:ext cx="1212519" cy="108326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53649" y="3956892"/>
              <a:ext cx="2838411" cy="146214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941501" y="3105835"/>
            <a:ext cx="2830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43</a:t>
            </a:r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개 </a:t>
            </a:r>
            <a:r>
              <a:rPr lang="en-US" altLang="ko-KR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Pages </a:t>
            </a:r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중 </a:t>
            </a:r>
            <a:r>
              <a:rPr lang="en-US" altLang="ko-KR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37</a:t>
            </a:r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개의 페이지에서 </a:t>
            </a:r>
            <a:r>
              <a:rPr lang="en-US" altLang="ko-KR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Layout </a:t>
            </a:r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사용</a:t>
            </a:r>
            <a:endParaRPr lang="ko-KR" altLang="en-US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2250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5" y="544830"/>
            <a:ext cx="1850705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</a:p>
        </p:txBody>
      </p:sp>
      <p:sp>
        <p:nvSpPr>
          <p:cNvPr id="24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98018" y="821415"/>
            <a:ext cx="10195964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24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en-US" altLang="ko-KR" sz="32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Layout</a:t>
            </a:r>
            <a:endParaRPr sz="3200" u="sng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103520" y="850502"/>
            <a:ext cx="3984960" cy="420593"/>
            <a:chOff x="3621049" y="811909"/>
            <a:chExt cx="3984960" cy="42059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1049" y="812054"/>
              <a:ext cx="367074" cy="420448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8809" y="811909"/>
              <a:ext cx="367200" cy="42059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470594" y="5346528"/>
            <a:ext cx="3495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Width ,Height, Opacity </a:t>
            </a:r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값을 받도록 </a:t>
            </a:r>
            <a:r>
              <a:rPr lang="en-US" altLang="ko-KR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Customizing</a:t>
            </a:r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한 사진</a:t>
            </a:r>
            <a:endParaRPr lang="ko-KR" altLang="en-US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18356"/>
          <a:stretch/>
        </p:blipFill>
        <p:spPr>
          <a:xfrm>
            <a:off x="2293005" y="1753567"/>
            <a:ext cx="7605990" cy="33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172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5" y="544830"/>
            <a:ext cx="1850705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</a:p>
        </p:txBody>
      </p:sp>
      <p:sp>
        <p:nvSpPr>
          <p:cNvPr id="24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98018" y="821415"/>
            <a:ext cx="10195964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24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en-US" altLang="ko-KR" sz="32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Layout</a:t>
            </a:r>
            <a:endParaRPr sz="3200" u="sng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103520" y="850502"/>
            <a:ext cx="3984960" cy="420593"/>
            <a:chOff x="3621049" y="811909"/>
            <a:chExt cx="3984960" cy="42059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1049" y="812054"/>
              <a:ext cx="367074" cy="420448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8809" y="811909"/>
              <a:ext cx="367200" cy="42059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2438448" y="4732752"/>
            <a:ext cx="283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인자 입력</a:t>
            </a:r>
            <a:endParaRPr lang="ko-KR" altLang="en-US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507" y="2110314"/>
            <a:ext cx="2891724" cy="23607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5959" y="2108896"/>
            <a:ext cx="3473804" cy="236218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898507" y="4732752"/>
            <a:ext cx="283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Layout </a:t>
            </a:r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적용</a:t>
            </a:r>
            <a:endParaRPr lang="ko-KR" altLang="en-US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30" name="오른쪽 화살표 29"/>
          <p:cNvSpPr/>
          <p:nvPr/>
        </p:nvSpPr>
        <p:spPr>
          <a:xfrm>
            <a:off x="6126245" y="3167143"/>
            <a:ext cx="375780" cy="245694"/>
          </a:xfrm>
          <a:prstGeom prst="rightArrow">
            <a:avLst/>
          </a:prstGeom>
          <a:solidFill>
            <a:srgbClr val="F53D8C"/>
          </a:solidFill>
          <a:ln>
            <a:solidFill>
              <a:srgbClr val="F53D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421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5" y="544830"/>
            <a:ext cx="1850705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</a:p>
        </p:txBody>
      </p:sp>
      <p:sp>
        <p:nvSpPr>
          <p:cNvPr id="24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98018" y="821415"/>
            <a:ext cx="10195964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24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en-US" altLang="ko-KR" sz="3200" u="sng" dirty="0" err="1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BasicButton</a:t>
            </a:r>
            <a:endParaRPr sz="3200" u="sng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103520" y="850502"/>
            <a:ext cx="3984960" cy="420593"/>
            <a:chOff x="3621049" y="811909"/>
            <a:chExt cx="3984960" cy="42059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1049" y="812054"/>
              <a:ext cx="367074" cy="420448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8809" y="811909"/>
              <a:ext cx="367200" cy="420593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1345798" y="1955682"/>
            <a:ext cx="5882518" cy="4267729"/>
            <a:chOff x="3153875" y="1680108"/>
            <a:chExt cx="5882518" cy="4267729"/>
          </a:xfrm>
        </p:grpSpPr>
        <p:sp>
          <p:nvSpPr>
            <p:cNvPr id="9" name="TextBox 8"/>
            <p:cNvSpPr txBox="1"/>
            <p:nvPr/>
          </p:nvSpPr>
          <p:spPr>
            <a:xfrm>
              <a:off x="5329735" y="5578505"/>
              <a:ext cx="1532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F53D8C"/>
                  </a:solidFill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디자인 화면</a:t>
              </a:r>
              <a:endParaRPr lang="ko-KR" altLang="en-US" dirty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153875" y="1680108"/>
              <a:ext cx="5882518" cy="3869311"/>
              <a:chOff x="955381" y="1554303"/>
              <a:chExt cx="5882518" cy="3869311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381" y="1554303"/>
                <a:ext cx="2838411" cy="1774007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988123" y="1554303"/>
                <a:ext cx="2849776" cy="1781110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8123" y="3642504"/>
                <a:ext cx="2849776" cy="1781110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9398" y="3625100"/>
                <a:ext cx="2838411" cy="1774006"/>
              </a:xfrm>
              <a:prstGeom prst="rect">
                <a:avLst/>
              </a:prstGeom>
            </p:spPr>
          </p:pic>
        </p:grpSp>
        <p:sp>
          <p:nvSpPr>
            <p:cNvPr id="12" name="직사각형 11"/>
            <p:cNvSpPr/>
            <p:nvPr/>
          </p:nvSpPr>
          <p:spPr>
            <a:xfrm>
              <a:off x="3953870" y="2830882"/>
              <a:ext cx="1227550" cy="313152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076637" y="2988221"/>
              <a:ext cx="1057140" cy="26297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049566" y="4340210"/>
              <a:ext cx="1102290" cy="61147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971198" y="5231633"/>
              <a:ext cx="1203765" cy="46588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941501" y="3105835"/>
            <a:ext cx="28308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43</a:t>
            </a:r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개 </a:t>
            </a:r>
            <a:r>
              <a:rPr lang="en-US" altLang="ko-KR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Pages </a:t>
            </a:r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중 </a:t>
            </a:r>
            <a:r>
              <a:rPr lang="en-US" altLang="ko-KR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18</a:t>
            </a:r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개의 페이지에서 </a:t>
            </a:r>
            <a:r>
              <a:rPr lang="en-US" altLang="ko-KR" dirty="0" err="1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BasicButton</a:t>
            </a:r>
            <a:r>
              <a:rPr lang="en-US" altLang="ko-KR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사용</a:t>
            </a:r>
            <a:endParaRPr lang="en-US" altLang="ko-KR" dirty="0" smtClean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계정 관련 모든 페이지에서 </a:t>
            </a:r>
            <a:r>
              <a:rPr lang="en-US" altLang="ko-KR" dirty="0" err="1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BasicButton</a:t>
            </a:r>
            <a:r>
              <a:rPr lang="en-US" altLang="ko-KR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사용</a:t>
            </a:r>
            <a:endParaRPr lang="ko-KR" altLang="en-US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858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5" y="544830"/>
            <a:ext cx="1850705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</a:p>
        </p:txBody>
      </p:sp>
      <p:sp>
        <p:nvSpPr>
          <p:cNvPr id="24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98018" y="821415"/>
            <a:ext cx="10195964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24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en-US" altLang="ko-KR" sz="3200" u="sng" dirty="0" err="1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BasicButton</a:t>
            </a:r>
            <a:endParaRPr sz="3200" u="sng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103520" y="850502"/>
            <a:ext cx="3984960" cy="420593"/>
            <a:chOff x="3621049" y="811909"/>
            <a:chExt cx="3984960" cy="42059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1049" y="812054"/>
              <a:ext cx="367074" cy="420448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8809" y="811909"/>
              <a:ext cx="367200" cy="42059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577071" y="4812599"/>
            <a:ext cx="283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 </a:t>
            </a:r>
            <a:r>
              <a:rPr lang="en-US" altLang="ko-KR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Customizing</a:t>
            </a:r>
            <a:endParaRPr lang="ko-KR" altLang="en-US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17" y="2084762"/>
            <a:ext cx="1988992" cy="24081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t="3161" r="13448"/>
          <a:stretch/>
        </p:blipFill>
        <p:spPr>
          <a:xfrm>
            <a:off x="3554721" y="2329841"/>
            <a:ext cx="3511090" cy="19826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894824" y="4812599"/>
            <a:ext cx="283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인자</a:t>
            </a:r>
            <a:r>
              <a:rPr lang="ko-KR" altLang="en-US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입력</a:t>
            </a:r>
            <a:endParaRPr lang="ko-KR" altLang="en-US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3523" y="2078491"/>
            <a:ext cx="3306924" cy="24206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904880" y="4812599"/>
            <a:ext cx="283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회원가입 버튼 개발</a:t>
            </a:r>
            <a:endParaRPr lang="ko-KR" altLang="en-US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376496" y="3962010"/>
            <a:ext cx="1935841" cy="47699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3073319" y="3191185"/>
            <a:ext cx="271608" cy="260002"/>
          </a:xfrm>
          <a:prstGeom prst="rightArrow">
            <a:avLst/>
          </a:prstGeom>
          <a:solidFill>
            <a:srgbClr val="F53D8C"/>
          </a:solidFill>
          <a:ln>
            <a:solidFill>
              <a:srgbClr val="F53D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7221631" y="3147610"/>
            <a:ext cx="271608" cy="260002"/>
          </a:xfrm>
          <a:prstGeom prst="rightArrow">
            <a:avLst/>
          </a:prstGeom>
          <a:solidFill>
            <a:srgbClr val="F53D8C"/>
          </a:solidFill>
          <a:ln>
            <a:solidFill>
              <a:srgbClr val="F53D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937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79235" y="614981"/>
            <a:ext cx="151355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Backend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11" y="1490598"/>
            <a:ext cx="8172779" cy="4315404"/>
          </a:xfrm>
          <a:prstGeom prst="rect">
            <a:avLst/>
          </a:prstGeom>
        </p:spPr>
      </p:pic>
      <p:sp>
        <p:nvSpPr>
          <p:cNvPr id="7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98018" y="821415"/>
            <a:ext cx="10195964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24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en-US" altLang="ko-KR" sz="32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ERD</a:t>
            </a:r>
            <a:endParaRPr sz="3200" u="sng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103520" y="850502"/>
            <a:ext cx="3984960" cy="420593"/>
            <a:chOff x="3579820" y="850502"/>
            <a:chExt cx="3984960" cy="42059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9820" y="850647"/>
              <a:ext cx="367074" cy="42044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580" y="850502"/>
              <a:ext cx="367200" cy="420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5586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12192000" cy="6865257"/>
            <a:chOff x="0" y="0"/>
            <a:chExt cx="12192000" cy="68652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24" b="535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0" y="7257"/>
              <a:ext cx="12192000" cy="6858000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513118" y="461938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22191" y="3692741"/>
            <a:ext cx="16111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명도균</a:t>
            </a:r>
            <a:endParaRPr lang="en-US" altLang="ko-KR" sz="2800" b="1" dirty="0">
              <a:solidFill>
                <a:srgbClr val="41294A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70C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 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일기 작성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튜토리얼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824" y="1769017"/>
            <a:ext cx="1461440" cy="16919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23" y="1706894"/>
            <a:ext cx="1134580" cy="174938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925" y="1764368"/>
            <a:ext cx="1453572" cy="16919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51500" y="3692741"/>
            <a:ext cx="160236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유진우</a:t>
            </a:r>
            <a:r>
              <a:rPr lang="ko-KR" altLang="en-US" b="1" dirty="0" smtClean="0">
                <a:solidFill>
                  <a:schemeClr val="accent6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endParaRPr lang="en-US" altLang="ko-KR" b="1" dirty="0" smtClean="0">
              <a:solidFill>
                <a:schemeClr val="accent6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endParaRPr lang="en-US" altLang="ko-KR" b="1" dirty="0">
              <a:solidFill>
                <a:schemeClr val="accent6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70C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부모 페이지</a:t>
            </a:r>
            <a:endParaRPr lang="en-US" altLang="ko-KR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일기장 목록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일기 조회</a:t>
            </a:r>
            <a:endParaRPr lang="ko-KR" altLang="en-US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80180" y="3683217"/>
            <a:ext cx="16111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윤지해</a:t>
            </a:r>
            <a:r>
              <a:rPr lang="ko-KR" altLang="en-US" sz="2400" dirty="0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endParaRPr lang="en-US" altLang="ko-KR" sz="2400" dirty="0" smtClean="0">
              <a:solidFill>
                <a:srgbClr val="41294A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endParaRPr lang="en-US" altLang="ko-KR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70C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메인 페이지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계정 변경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단어장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94681" y="3683216"/>
            <a:ext cx="16080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ko-KR" altLang="en-US" sz="2800" b="1" dirty="0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신민호</a:t>
            </a:r>
            <a:r>
              <a:rPr lang="ko-KR" altLang="en-US" sz="2400" b="1" dirty="0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endParaRPr lang="en-US" altLang="ko-KR" sz="2400" b="1" dirty="0" smtClean="0">
              <a:solidFill>
                <a:srgbClr val="41294A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endParaRPr lang="en-US" altLang="ko-KR" b="1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70C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  <a:endParaRPr lang="en-US" altLang="ko-KR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계정</a:t>
            </a:r>
            <a:endParaRPr lang="en-US" altLang="ko-KR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프로필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06142" y="3683215"/>
            <a:ext cx="16111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전의수</a:t>
            </a:r>
            <a:r>
              <a:rPr lang="ko-KR" altLang="en-US" b="1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endParaRPr lang="en-US" altLang="ko-KR" b="1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endParaRPr lang="en-US" altLang="ko-KR" b="1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Backend(AI)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Tech Leader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Jenkins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20100" y="3692741"/>
            <a:ext cx="177444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장수민</a:t>
            </a:r>
            <a:r>
              <a:rPr lang="ko-KR" altLang="en-US" b="1" dirty="0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endParaRPr lang="en-US" altLang="ko-KR" b="1" dirty="0" smtClean="0">
              <a:solidFill>
                <a:srgbClr val="41294A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endParaRPr lang="en-US" altLang="ko-KR" b="1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Backend(DB)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DevOps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327" y="2092136"/>
            <a:ext cx="1831848" cy="136413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986" y="1862073"/>
            <a:ext cx="1294306" cy="154047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982" y="1966254"/>
            <a:ext cx="1609298" cy="1490020"/>
          </a:xfrm>
          <a:prstGeom prst="rect">
            <a:avLst/>
          </a:prstGeom>
        </p:spPr>
      </p:pic>
      <p:sp>
        <p:nvSpPr>
          <p:cNvPr id="28" name="물결 27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32694" y="614981"/>
            <a:ext cx="80663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역할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2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98018" y="825043"/>
            <a:ext cx="10195964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28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역할 분배</a:t>
            </a:r>
            <a:endParaRPr sz="2800" u="sng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103520" y="854130"/>
            <a:ext cx="3984960" cy="420593"/>
            <a:chOff x="3621049" y="811909"/>
            <a:chExt cx="3984960" cy="42059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1049" y="812054"/>
              <a:ext cx="367074" cy="420448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8809" y="811909"/>
              <a:ext cx="367200" cy="420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9560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0"/>
            <a:ext cx="12192000" cy="6869894"/>
            <a:chOff x="0" y="0"/>
            <a:chExt cx="12192000" cy="68698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9762" r="3444" b="6141"/>
            <a:stretch/>
          </p:blipFill>
          <p:spPr>
            <a:xfrm>
              <a:off x="0" y="0"/>
              <a:ext cx="12192000" cy="6865257"/>
            </a:xfrm>
            <a:prstGeom prst="rect">
              <a:avLst/>
            </a:prstGeom>
            <a:noFill/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12192000" cy="6869894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6637" y="2107214"/>
            <a:ext cx="12192000" cy="307011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497473" y="2917432"/>
            <a:ext cx="9230328" cy="144968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3</a:t>
            </a:r>
            <a:r>
              <a:rPr lang="en-US" altLang="ko-KR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. </a:t>
            </a:r>
            <a:r>
              <a:rPr lang="ko-KR" altLang="en-US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시연</a:t>
            </a:r>
            <a:endParaRPr sz="7200" dirty="0">
              <a:solidFill>
                <a:srgbClr val="002060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159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257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12192000" cy="6865257"/>
            <a:chOff x="0" y="0"/>
            <a:chExt cx="12192000" cy="68652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24" b="535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0" y="7257"/>
              <a:ext cx="12192000" cy="6858000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0" y="2060080"/>
            <a:ext cx="12192000" cy="307011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497473" y="2917432"/>
            <a:ext cx="9230328" cy="144968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4. </a:t>
            </a:r>
            <a:r>
              <a:rPr lang="ko-KR" altLang="en-US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향후 일정 </a:t>
            </a:r>
            <a:endParaRPr sz="720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249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90" t="293" r="19676" b="772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99446" y="450044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82" y="1309687"/>
            <a:ext cx="633205" cy="72527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82" y="2256897"/>
            <a:ext cx="633205" cy="72527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11" y="3204107"/>
            <a:ext cx="633205" cy="72527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11" y="4151317"/>
            <a:ext cx="633205" cy="7252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01725" y="1418998"/>
            <a:ext cx="689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1. </a:t>
            </a:r>
            <a:r>
              <a:rPr lang="ko-KR" altLang="en-US" sz="3600" dirty="0" smtClean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지난 발표 내용</a:t>
            </a:r>
            <a:endParaRPr lang="en-US" altLang="ko-KR" sz="3600" dirty="0">
              <a:solidFill>
                <a:srgbClr val="7030A0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572686" y="4467033"/>
            <a:ext cx="3229847" cy="2287326"/>
            <a:chOff x="8572686" y="4467033"/>
            <a:chExt cx="3229847" cy="228732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611" y="6079679"/>
              <a:ext cx="2882922" cy="5532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8247" y="5533945"/>
              <a:ext cx="895396" cy="838243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0703" y="4467033"/>
              <a:ext cx="1464762" cy="1976852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686" y="5953066"/>
              <a:ext cx="683192" cy="801293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96908" y="5667272"/>
              <a:ext cx="940896" cy="871160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99983" y="5262284"/>
              <a:ext cx="945016" cy="1094044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3949" y="5646860"/>
              <a:ext cx="783516" cy="911984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5591" y="5667272"/>
              <a:ext cx="1157870" cy="862242"/>
            </a:xfrm>
            <a:prstGeom prst="rect">
              <a:avLst/>
            </a:prstGeom>
          </p:spPr>
        </p:pic>
      </p:grpSp>
      <p:sp>
        <p:nvSpPr>
          <p:cNvPr id="51" name="TextBox 50"/>
          <p:cNvSpPr txBox="1"/>
          <p:nvPr/>
        </p:nvSpPr>
        <p:spPr>
          <a:xfrm>
            <a:off x="3601725" y="2340409"/>
            <a:ext cx="689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2. </a:t>
            </a:r>
            <a:r>
              <a:rPr lang="ko-KR" altLang="en-US" sz="3600" dirty="0" smtClean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개발 방식 </a:t>
            </a:r>
            <a:endParaRPr lang="en-US" altLang="ko-KR" sz="3600" dirty="0">
              <a:solidFill>
                <a:srgbClr val="EB4D4D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1725" y="3261821"/>
            <a:ext cx="689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3. </a:t>
            </a:r>
            <a:r>
              <a:rPr lang="ko-KR" altLang="en-US" sz="3600" dirty="0" smtClean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시연</a:t>
            </a:r>
            <a:endParaRPr lang="en-US" altLang="ko-KR" sz="3600" dirty="0">
              <a:solidFill>
                <a:srgbClr val="EB4D4D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601725" y="4183233"/>
            <a:ext cx="689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4. </a:t>
            </a:r>
            <a:r>
              <a:rPr lang="ko-KR" altLang="en-US" sz="3600" dirty="0" smtClean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향후 </a:t>
            </a:r>
            <a:r>
              <a:rPr lang="ko-KR" altLang="en-US" sz="3600" dirty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일정</a:t>
            </a:r>
            <a:endParaRPr lang="en-US" altLang="ko-KR" sz="3600" dirty="0">
              <a:solidFill>
                <a:srgbClr val="EB4D4D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34" name="물결 33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568575" y="568815"/>
            <a:ext cx="934871" cy="6771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순서</a:t>
            </a:r>
            <a:endParaRPr lang="ko-KR" altLang="en-US" sz="3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84" y="5098526"/>
            <a:ext cx="633205" cy="72527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601725" y="5104644"/>
            <a:ext cx="689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5. Q &amp; A</a:t>
            </a:r>
            <a:endParaRPr lang="en-US" altLang="ko-KR" sz="3600" dirty="0">
              <a:solidFill>
                <a:srgbClr val="EB4D4D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550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5908"/>
            <a:ext cx="12192000" cy="6942966"/>
            <a:chOff x="0" y="0"/>
            <a:chExt cx="12192000" cy="68652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24" b="535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0" y="7257"/>
              <a:ext cx="12192000" cy="6858000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513118" y="461938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물결 9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5189" y="614981"/>
            <a:ext cx="156164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향후 일정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cxnSp>
        <p:nvCxnSpPr>
          <p:cNvPr id="184" name="직선 연결선 183"/>
          <p:cNvCxnSpPr/>
          <p:nvPr/>
        </p:nvCxnSpPr>
        <p:spPr>
          <a:xfrm flipV="1">
            <a:off x="1866791" y="3443406"/>
            <a:ext cx="8596544" cy="25313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  <a:alpha val="5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타원 184"/>
          <p:cNvSpPr/>
          <p:nvPr/>
        </p:nvSpPr>
        <p:spPr>
          <a:xfrm>
            <a:off x="5174318" y="3354783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F59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6823152" y="3365338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F9C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87" name="타원 186"/>
          <p:cNvSpPr/>
          <p:nvPr/>
        </p:nvSpPr>
        <p:spPr>
          <a:xfrm>
            <a:off x="8502629" y="3335851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C4D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88" name="타원 187"/>
          <p:cNvSpPr/>
          <p:nvPr/>
        </p:nvSpPr>
        <p:spPr>
          <a:xfrm>
            <a:off x="10383455" y="3353603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8B9F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cxnSp>
        <p:nvCxnSpPr>
          <p:cNvPr id="189" name="직선 연결선 188"/>
          <p:cNvCxnSpPr/>
          <p:nvPr/>
        </p:nvCxnSpPr>
        <p:spPr>
          <a:xfrm>
            <a:off x="5298961" y="1404913"/>
            <a:ext cx="0" cy="1732059"/>
          </a:xfrm>
          <a:prstGeom prst="line">
            <a:avLst/>
          </a:prstGeom>
          <a:ln w="12700">
            <a:solidFill>
              <a:srgbClr val="F59D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6947795" y="3816858"/>
            <a:ext cx="0" cy="1732059"/>
          </a:xfrm>
          <a:prstGeom prst="line">
            <a:avLst/>
          </a:prstGeom>
          <a:ln w="12700">
            <a:solidFill>
              <a:srgbClr val="F9CE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8627272" y="1418349"/>
            <a:ext cx="0" cy="1732059"/>
          </a:xfrm>
          <a:prstGeom prst="line">
            <a:avLst/>
          </a:prstGeom>
          <a:ln w="12700">
            <a:solidFill>
              <a:srgbClr val="C4D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10508098" y="3772149"/>
            <a:ext cx="0" cy="1732059"/>
          </a:xfrm>
          <a:prstGeom prst="line">
            <a:avLst/>
          </a:prstGeom>
          <a:ln w="12700">
            <a:solidFill>
              <a:srgbClr val="8B9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5233423" y="1286901"/>
            <a:ext cx="131076" cy="131076"/>
          </a:xfrm>
          <a:prstGeom prst="ellipse">
            <a:avLst/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4" name="타원 193"/>
          <p:cNvSpPr/>
          <p:nvPr/>
        </p:nvSpPr>
        <p:spPr>
          <a:xfrm>
            <a:off x="8561734" y="1300337"/>
            <a:ext cx="131076" cy="131076"/>
          </a:xfrm>
          <a:prstGeom prst="ellipse">
            <a:avLst/>
          </a:prstGeom>
          <a:solidFill>
            <a:srgbClr val="C4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5" name="타원 194"/>
          <p:cNvSpPr/>
          <p:nvPr/>
        </p:nvSpPr>
        <p:spPr>
          <a:xfrm>
            <a:off x="6882257" y="5510684"/>
            <a:ext cx="131076" cy="131076"/>
          </a:xfrm>
          <a:prstGeom prst="ellipse">
            <a:avLst/>
          </a:prstGeom>
          <a:solidFill>
            <a:srgbClr val="F9C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6" name="타원 195"/>
          <p:cNvSpPr/>
          <p:nvPr/>
        </p:nvSpPr>
        <p:spPr>
          <a:xfrm>
            <a:off x="10442560" y="5458489"/>
            <a:ext cx="131076" cy="131076"/>
          </a:xfrm>
          <a:prstGeom prst="ellipse">
            <a:avLst/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7" name="타원 196"/>
          <p:cNvSpPr/>
          <p:nvPr/>
        </p:nvSpPr>
        <p:spPr>
          <a:xfrm>
            <a:off x="6903032" y="3446690"/>
            <a:ext cx="89526" cy="89526"/>
          </a:xfrm>
          <a:prstGeom prst="ellipse">
            <a:avLst/>
          </a:prstGeom>
          <a:solidFill>
            <a:srgbClr val="F9C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8" name="타원 197"/>
          <p:cNvSpPr/>
          <p:nvPr/>
        </p:nvSpPr>
        <p:spPr>
          <a:xfrm>
            <a:off x="8582509" y="3420812"/>
            <a:ext cx="89526" cy="89526"/>
          </a:xfrm>
          <a:prstGeom prst="ellipse">
            <a:avLst/>
          </a:prstGeom>
          <a:solidFill>
            <a:srgbClr val="C4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9" name="타원 198"/>
          <p:cNvSpPr/>
          <p:nvPr/>
        </p:nvSpPr>
        <p:spPr>
          <a:xfrm>
            <a:off x="10463335" y="3431346"/>
            <a:ext cx="89526" cy="89526"/>
          </a:xfrm>
          <a:prstGeom prst="ellipse">
            <a:avLst/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00" name="타원 199"/>
          <p:cNvSpPr/>
          <p:nvPr/>
        </p:nvSpPr>
        <p:spPr>
          <a:xfrm>
            <a:off x="5254198" y="3432526"/>
            <a:ext cx="89526" cy="89526"/>
          </a:xfrm>
          <a:prstGeom prst="ellipse">
            <a:avLst/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11" name="타원 210"/>
          <p:cNvSpPr/>
          <p:nvPr/>
        </p:nvSpPr>
        <p:spPr>
          <a:xfrm>
            <a:off x="1742148" y="3334153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F59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cxnSp>
        <p:nvCxnSpPr>
          <p:cNvPr id="213" name="직선 연결선 212"/>
          <p:cNvCxnSpPr/>
          <p:nvPr/>
        </p:nvCxnSpPr>
        <p:spPr>
          <a:xfrm>
            <a:off x="1866791" y="1432835"/>
            <a:ext cx="0" cy="1732059"/>
          </a:xfrm>
          <a:prstGeom prst="line">
            <a:avLst/>
          </a:prstGeom>
          <a:ln w="12700">
            <a:solidFill>
              <a:srgbClr val="F59D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타원 213"/>
          <p:cNvSpPr/>
          <p:nvPr/>
        </p:nvSpPr>
        <p:spPr>
          <a:xfrm>
            <a:off x="1801253" y="1314823"/>
            <a:ext cx="131076" cy="131076"/>
          </a:xfrm>
          <a:prstGeom prst="ellipse">
            <a:avLst/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16" name="타원 215"/>
          <p:cNvSpPr/>
          <p:nvPr/>
        </p:nvSpPr>
        <p:spPr>
          <a:xfrm>
            <a:off x="1822028" y="3411896"/>
            <a:ext cx="89526" cy="89526"/>
          </a:xfrm>
          <a:prstGeom prst="ellipse">
            <a:avLst/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2096229" y="1180306"/>
            <a:ext cx="817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1</a:t>
            </a:r>
            <a:r>
              <a:rPr lang="ko-KR" altLang="en-US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주차</a:t>
            </a:r>
            <a:endParaRPr lang="ko-KR" altLang="en-US" sz="20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28" name="타원 227"/>
          <p:cNvSpPr/>
          <p:nvPr/>
        </p:nvSpPr>
        <p:spPr>
          <a:xfrm>
            <a:off x="3302107" y="3351468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8B9F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29" name="타원 228"/>
          <p:cNvSpPr/>
          <p:nvPr/>
        </p:nvSpPr>
        <p:spPr>
          <a:xfrm>
            <a:off x="3381987" y="3429211"/>
            <a:ext cx="89526" cy="89526"/>
          </a:xfrm>
          <a:prstGeom prst="ellipse">
            <a:avLst/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30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647801" y="1592215"/>
            <a:ext cx="2742632" cy="59212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주요기능 개발 완료</a:t>
            </a:r>
            <a:r>
              <a:rPr lang="en-US" altLang="ko-KR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/>
            </a:r>
            <a:br>
              <a:rPr lang="en-US" altLang="ko-KR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</a:b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영어일기</a:t>
            </a: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단어장</a:t>
            </a: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회원관리</a:t>
            </a: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)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5613283" y="1180306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2</a:t>
            </a:r>
            <a:r>
              <a:rPr lang="ko-KR" altLang="en-US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주차</a:t>
            </a:r>
            <a:endParaRPr lang="ko-KR" altLang="en-US" sz="20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8911775" y="1180306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3</a:t>
            </a:r>
            <a:r>
              <a:rPr lang="ko-KR" altLang="en-US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주차</a:t>
            </a:r>
            <a:endParaRPr lang="ko-KR" altLang="en-US" sz="20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cxnSp>
        <p:nvCxnSpPr>
          <p:cNvPr id="237" name="직선 연결선 236"/>
          <p:cNvCxnSpPr/>
          <p:nvPr/>
        </p:nvCxnSpPr>
        <p:spPr>
          <a:xfrm>
            <a:off x="3418703" y="3765170"/>
            <a:ext cx="0" cy="1732059"/>
          </a:xfrm>
          <a:prstGeom prst="line">
            <a:avLst/>
          </a:prstGeom>
          <a:ln w="12700">
            <a:solidFill>
              <a:srgbClr val="8B9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/>
          <p:cNvSpPr/>
          <p:nvPr/>
        </p:nvSpPr>
        <p:spPr>
          <a:xfrm>
            <a:off x="3353165" y="5451510"/>
            <a:ext cx="131076" cy="131076"/>
          </a:xfrm>
          <a:prstGeom prst="ellipse">
            <a:avLst/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51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8671290" y="1687971"/>
            <a:ext cx="2062515" cy="33457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6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UCC</a:t>
            </a:r>
            <a:r>
              <a:rPr lang="ko-KR" altLang="en-US" sz="16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제작 및 최종점검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2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309972" y="5063604"/>
            <a:ext cx="1130604" cy="33457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최종 발표</a:t>
            </a:r>
            <a:endParaRPr sz="18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4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4691953" y="5001152"/>
            <a:ext cx="2255842" cy="39702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테스트 코드 실행 및 </a:t>
            </a:r>
            <a:r>
              <a:rPr lang="en-US" altLang="ko-KR" sz="1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QA</a:t>
            </a:r>
            <a:endParaRPr sz="18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5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5107910" y="1592215"/>
            <a:ext cx="2742632" cy="59212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추가 기능 개발 완료</a:t>
            </a:r>
            <a:r>
              <a:rPr lang="en-US" altLang="ko-KR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/>
            </a:r>
            <a:br>
              <a:rPr lang="en-US" altLang="ko-KR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</a:b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계정 설정 및 통계 기능</a:t>
            </a: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)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6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4872624" y="4587246"/>
            <a:ext cx="2057837" cy="44904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ko-KR" altLang="en-US" sz="1800" dirty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플레이 스토어 배포</a:t>
            </a:r>
          </a:p>
        </p:txBody>
      </p:sp>
      <p:sp>
        <p:nvSpPr>
          <p:cNvPr id="257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18064" y="4889584"/>
            <a:ext cx="2742632" cy="59212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AI train </a:t>
            </a:r>
            <a:r>
              <a:rPr lang="ko-KR" altLang="en-US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완료 및 점검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45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292649" y="4680810"/>
            <a:ext cx="1130604" cy="33457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최종 배포</a:t>
            </a:r>
            <a:endParaRPr sz="1800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000" b="90000" l="11673" r="898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57" y="1572415"/>
            <a:ext cx="3768879" cy="219973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17812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90" t="293" r="19676" b="772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물결 4"/>
          <p:cNvSpPr/>
          <p:nvPr/>
        </p:nvSpPr>
        <p:spPr>
          <a:xfrm>
            <a:off x="2551522" y="2245936"/>
            <a:ext cx="7088956" cy="2366128"/>
          </a:xfrm>
          <a:prstGeom prst="wave">
            <a:avLst/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01503" y="2828838"/>
            <a:ext cx="438899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감사합니다</a:t>
            </a:r>
            <a:r>
              <a:rPr lang="en-US" altLang="ko-KR" sz="7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.</a:t>
            </a:r>
            <a:endParaRPr lang="ko-KR" altLang="en-US" sz="7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581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0"/>
            <a:ext cx="12192000" cy="6869894"/>
            <a:chOff x="0" y="0"/>
            <a:chExt cx="12192000" cy="68698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9762" r="3444" b="6141"/>
            <a:stretch/>
          </p:blipFill>
          <p:spPr>
            <a:xfrm>
              <a:off x="0" y="0"/>
              <a:ext cx="12192000" cy="6865257"/>
            </a:xfrm>
            <a:prstGeom prst="rect">
              <a:avLst/>
            </a:prstGeom>
            <a:noFill/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12192000" cy="6869894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6637" y="2107214"/>
            <a:ext cx="12192000" cy="307011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497473" y="2917432"/>
            <a:ext cx="9230328" cy="144968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1. </a:t>
            </a:r>
            <a:r>
              <a:rPr lang="ko-KR" altLang="en-US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지난 발표 내용</a:t>
            </a:r>
            <a:endParaRPr sz="7200" dirty="0">
              <a:solidFill>
                <a:srgbClr val="002060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1895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257" y="5306190"/>
            <a:ext cx="1415883" cy="1551810"/>
          </a:xfrm>
          <a:prstGeom prst="rect">
            <a:avLst/>
          </a:prstGeom>
        </p:spPr>
      </p:pic>
      <p:sp>
        <p:nvSpPr>
          <p:cNvPr id="12" name="물결 11"/>
          <p:cNvSpPr/>
          <p:nvPr/>
        </p:nvSpPr>
        <p:spPr>
          <a:xfrm>
            <a:off x="228615" y="544830"/>
            <a:ext cx="1854269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5258" y="665648"/>
            <a:ext cx="188064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프로젝트 소개</a:t>
            </a:r>
            <a:endParaRPr lang="ko-KR" altLang="en-US" sz="2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5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886060" y="4424643"/>
            <a:ext cx="1666443" cy="63203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3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일상성</a:t>
            </a:r>
            <a:endParaRPr sz="3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59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5614220" y="5912943"/>
            <a:ext cx="6017342" cy="44827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영어 그림일기 활용 수업이 어휘 습득에 미치는 영향 </a:t>
            </a:r>
            <a:r>
              <a:rPr lang="en-US" altLang="ko-KR" sz="1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– </a:t>
            </a:r>
            <a:r>
              <a:rPr lang="ko-KR" altLang="en-US" sz="1600" b="1" dirty="0" err="1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오혜주</a:t>
            </a:r>
            <a:r>
              <a:rPr lang="en-US" altLang="ko-KR" sz="1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(2016) </a:t>
            </a:r>
            <a:r>
              <a:rPr lang="ko-KR" altLang="en-US" sz="1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참고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60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3405576" y="4348913"/>
            <a:ext cx="2340857" cy="77197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3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이미지</a:t>
            </a:r>
            <a:endParaRPr sz="3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62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5457646" y="2753799"/>
            <a:ext cx="1530506" cy="85939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9600" b="1" dirty="0" smtClean="0">
                <a:solidFill>
                  <a:srgbClr val="FF000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+</a:t>
            </a:r>
            <a:endParaRPr sz="9600" dirty="0">
              <a:solidFill>
                <a:srgbClr val="FF0000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63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7785499" y="4346083"/>
            <a:ext cx="1571528" cy="64356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5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AI</a:t>
            </a:r>
            <a:endParaRPr sz="5400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026" name="Picture 2" descr="How to choose between rule-based AI and machine learning – TechTalk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1430000"/>
            <a:ext cx="550512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060" y="2090852"/>
            <a:ext cx="3487048" cy="20047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3589" y="2121690"/>
            <a:ext cx="3395349" cy="19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1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7639" y="-13738"/>
            <a:ext cx="12199639" cy="6885476"/>
            <a:chOff x="-890499" y="-459787"/>
            <a:chExt cx="12199639" cy="688547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6" t="23476" b="7901"/>
            <a:stretch/>
          </p:blipFill>
          <p:spPr>
            <a:xfrm>
              <a:off x="-882860" y="-459787"/>
              <a:ext cx="12192000" cy="6885476"/>
            </a:xfrm>
            <a:prstGeom prst="rect">
              <a:avLst/>
            </a:prstGeom>
            <a:effectLst/>
          </p:spPr>
        </p:pic>
        <p:sp>
          <p:nvSpPr>
            <p:cNvPr id="6" name="직사각형 5"/>
            <p:cNvSpPr/>
            <p:nvPr/>
          </p:nvSpPr>
          <p:spPr>
            <a:xfrm>
              <a:off x="-890499" y="-446049"/>
              <a:ext cx="12192000" cy="6858000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-391053" y="32717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258" y="4767238"/>
            <a:ext cx="1907627" cy="2090762"/>
          </a:xfrm>
          <a:prstGeom prst="rect">
            <a:avLst/>
          </a:prstGeom>
        </p:spPr>
      </p:pic>
      <p:sp>
        <p:nvSpPr>
          <p:cNvPr id="12" name="물결 11"/>
          <p:cNvSpPr/>
          <p:nvPr/>
        </p:nvSpPr>
        <p:spPr>
          <a:xfrm>
            <a:off x="228615" y="544830"/>
            <a:ext cx="1854269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75258" y="665648"/>
            <a:ext cx="188064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프로젝트 소개</a:t>
            </a:r>
            <a:endParaRPr lang="ko-KR" altLang="en-US" sz="2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5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449369" y="1840273"/>
            <a:ext cx="9230328" cy="144968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3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사진 일기를 통한 </a:t>
            </a:r>
            <a:r>
              <a:rPr lang="en-US" altLang="ko-KR" sz="36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/>
            </a:r>
            <a:br>
              <a:rPr lang="en-US" altLang="ko-KR" sz="36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</a:br>
            <a:r>
              <a:rPr lang="ko-KR" altLang="en-US" sz="3600" dirty="0" smtClean="0">
                <a:solidFill>
                  <a:srgbClr val="FF000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영어 학습 앱</a:t>
            </a:r>
            <a:endParaRPr sz="3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064" y="2370244"/>
            <a:ext cx="633205" cy="72527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742" y="2379918"/>
            <a:ext cx="633205" cy="725276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318" y="3585893"/>
            <a:ext cx="865780" cy="1181345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932" y="3580838"/>
            <a:ext cx="314553" cy="118640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67" y="3560448"/>
            <a:ext cx="878928" cy="1196515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533" y="3572080"/>
            <a:ext cx="914328" cy="1173252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443" y="3550201"/>
            <a:ext cx="810151" cy="1169207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642" y="3580838"/>
            <a:ext cx="873871" cy="116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06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9063" y="111956"/>
            <a:ext cx="12192000" cy="6942966"/>
            <a:chOff x="0" y="0"/>
            <a:chExt cx="12192000" cy="68652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24" b="535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0" y="7257"/>
              <a:ext cx="12192000" cy="6858000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513118" y="461938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물결 9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4425" y="614981"/>
            <a:ext cx="152317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이전 일정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cxnSp>
        <p:nvCxnSpPr>
          <p:cNvPr id="184" name="직선 연결선 183"/>
          <p:cNvCxnSpPr/>
          <p:nvPr/>
        </p:nvCxnSpPr>
        <p:spPr>
          <a:xfrm flipV="1">
            <a:off x="1866791" y="3443406"/>
            <a:ext cx="8596544" cy="25313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  <a:alpha val="5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타원 184"/>
          <p:cNvSpPr/>
          <p:nvPr/>
        </p:nvSpPr>
        <p:spPr>
          <a:xfrm>
            <a:off x="5174318" y="3354783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F59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6823152" y="3365338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F9C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87" name="타원 186"/>
          <p:cNvSpPr/>
          <p:nvPr/>
        </p:nvSpPr>
        <p:spPr>
          <a:xfrm>
            <a:off x="8502629" y="3335851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C4D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88" name="타원 187"/>
          <p:cNvSpPr/>
          <p:nvPr/>
        </p:nvSpPr>
        <p:spPr>
          <a:xfrm>
            <a:off x="10383455" y="3353603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8B9F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cxnSp>
        <p:nvCxnSpPr>
          <p:cNvPr id="189" name="직선 연결선 188"/>
          <p:cNvCxnSpPr/>
          <p:nvPr/>
        </p:nvCxnSpPr>
        <p:spPr>
          <a:xfrm>
            <a:off x="5298961" y="1404913"/>
            <a:ext cx="0" cy="1732059"/>
          </a:xfrm>
          <a:prstGeom prst="line">
            <a:avLst/>
          </a:prstGeom>
          <a:ln w="12700">
            <a:solidFill>
              <a:srgbClr val="F59D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6947795" y="3816858"/>
            <a:ext cx="0" cy="1732059"/>
          </a:xfrm>
          <a:prstGeom prst="line">
            <a:avLst/>
          </a:prstGeom>
          <a:ln w="12700">
            <a:solidFill>
              <a:srgbClr val="F9CE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8627272" y="1418349"/>
            <a:ext cx="0" cy="1732059"/>
          </a:xfrm>
          <a:prstGeom prst="line">
            <a:avLst/>
          </a:prstGeom>
          <a:ln w="12700">
            <a:solidFill>
              <a:srgbClr val="C4D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10508098" y="3772149"/>
            <a:ext cx="0" cy="1732059"/>
          </a:xfrm>
          <a:prstGeom prst="line">
            <a:avLst/>
          </a:prstGeom>
          <a:ln w="12700">
            <a:solidFill>
              <a:srgbClr val="8B9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5233423" y="1286901"/>
            <a:ext cx="131076" cy="131076"/>
          </a:xfrm>
          <a:prstGeom prst="ellipse">
            <a:avLst/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4" name="타원 193"/>
          <p:cNvSpPr/>
          <p:nvPr/>
        </p:nvSpPr>
        <p:spPr>
          <a:xfrm>
            <a:off x="8561734" y="1300337"/>
            <a:ext cx="131076" cy="131076"/>
          </a:xfrm>
          <a:prstGeom prst="ellipse">
            <a:avLst/>
          </a:prstGeom>
          <a:solidFill>
            <a:srgbClr val="C4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5" name="타원 194"/>
          <p:cNvSpPr/>
          <p:nvPr/>
        </p:nvSpPr>
        <p:spPr>
          <a:xfrm>
            <a:off x="6882257" y="5510684"/>
            <a:ext cx="131076" cy="131076"/>
          </a:xfrm>
          <a:prstGeom prst="ellipse">
            <a:avLst/>
          </a:prstGeom>
          <a:solidFill>
            <a:srgbClr val="F9C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6" name="타원 195"/>
          <p:cNvSpPr/>
          <p:nvPr/>
        </p:nvSpPr>
        <p:spPr>
          <a:xfrm>
            <a:off x="10442560" y="5458489"/>
            <a:ext cx="131076" cy="131076"/>
          </a:xfrm>
          <a:prstGeom prst="ellipse">
            <a:avLst/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7" name="타원 196"/>
          <p:cNvSpPr/>
          <p:nvPr/>
        </p:nvSpPr>
        <p:spPr>
          <a:xfrm>
            <a:off x="6903032" y="3446690"/>
            <a:ext cx="89526" cy="89526"/>
          </a:xfrm>
          <a:prstGeom prst="ellipse">
            <a:avLst/>
          </a:prstGeom>
          <a:solidFill>
            <a:srgbClr val="F9C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8" name="타원 197"/>
          <p:cNvSpPr/>
          <p:nvPr/>
        </p:nvSpPr>
        <p:spPr>
          <a:xfrm>
            <a:off x="8582509" y="3420812"/>
            <a:ext cx="89526" cy="89526"/>
          </a:xfrm>
          <a:prstGeom prst="ellipse">
            <a:avLst/>
          </a:prstGeom>
          <a:solidFill>
            <a:srgbClr val="C4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9" name="타원 198"/>
          <p:cNvSpPr/>
          <p:nvPr/>
        </p:nvSpPr>
        <p:spPr>
          <a:xfrm>
            <a:off x="10463335" y="3431346"/>
            <a:ext cx="89526" cy="89526"/>
          </a:xfrm>
          <a:prstGeom prst="ellipse">
            <a:avLst/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00" name="타원 199"/>
          <p:cNvSpPr/>
          <p:nvPr/>
        </p:nvSpPr>
        <p:spPr>
          <a:xfrm>
            <a:off x="5254198" y="3432526"/>
            <a:ext cx="89526" cy="89526"/>
          </a:xfrm>
          <a:prstGeom prst="ellipse">
            <a:avLst/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11" name="타원 210"/>
          <p:cNvSpPr/>
          <p:nvPr/>
        </p:nvSpPr>
        <p:spPr>
          <a:xfrm>
            <a:off x="1742148" y="3334153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F59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cxnSp>
        <p:nvCxnSpPr>
          <p:cNvPr id="213" name="직선 연결선 212"/>
          <p:cNvCxnSpPr/>
          <p:nvPr/>
        </p:nvCxnSpPr>
        <p:spPr>
          <a:xfrm>
            <a:off x="1866791" y="1432835"/>
            <a:ext cx="0" cy="1732059"/>
          </a:xfrm>
          <a:prstGeom prst="line">
            <a:avLst/>
          </a:prstGeom>
          <a:ln w="12700">
            <a:solidFill>
              <a:srgbClr val="F59D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타원 213"/>
          <p:cNvSpPr/>
          <p:nvPr/>
        </p:nvSpPr>
        <p:spPr>
          <a:xfrm>
            <a:off x="1801253" y="1314823"/>
            <a:ext cx="131076" cy="131076"/>
          </a:xfrm>
          <a:prstGeom prst="ellipse">
            <a:avLst/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16" name="타원 215"/>
          <p:cNvSpPr/>
          <p:nvPr/>
        </p:nvSpPr>
        <p:spPr>
          <a:xfrm>
            <a:off x="1822028" y="3411896"/>
            <a:ext cx="89526" cy="89526"/>
          </a:xfrm>
          <a:prstGeom prst="ellipse">
            <a:avLst/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2096229" y="1180306"/>
            <a:ext cx="817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1</a:t>
            </a:r>
            <a:r>
              <a:rPr lang="ko-KR" altLang="en-US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주차</a:t>
            </a:r>
            <a:endParaRPr lang="ko-KR" altLang="en-US" sz="20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28" name="타원 227"/>
          <p:cNvSpPr/>
          <p:nvPr/>
        </p:nvSpPr>
        <p:spPr>
          <a:xfrm>
            <a:off x="3302107" y="3351468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8B9F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29" name="타원 228"/>
          <p:cNvSpPr/>
          <p:nvPr/>
        </p:nvSpPr>
        <p:spPr>
          <a:xfrm>
            <a:off x="3381987" y="3429211"/>
            <a:ext cx="89526" cy="89526"/>
          </a:xfrm>
          <a:prstGeom prst="ellipse">
            <a:avLst/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30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647801" y="1592215"/>
            <a:ext cx="2742632" cy="59212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주요기능 개발 완료</a:t>
            </a:r>
            <a:r>
              <a:rPr lang="en-US" altLang="ko-KR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/>
            </a:r>
            <a:br>
              <a:rPr lang="en-US" altLang="ko-KR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</a:b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영어일기</a:t>
            </a: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단어장</a:t>
            </a: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회원관리</a:t>
            </a: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)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5613283" y="1180306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2</a:t>
            </a:r>
            <a:r>
              <a:rPr lang="ko-KR" altLang="en-US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주차</a:t>
            </a:r>
            <a:endParaRPr lang="ko-KR" altLang="en-US" sz="20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8911775" y="1180306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3</a:t>
            </a:r>
            <a:r>
              <a:rPr lang="ko-KR" altLang="en-US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주차</a:t>
            </a:r>
            <a:endParaRPr lang="ko-KR" altLang="en-US" sz="20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cxnSp>
        <p:nvCxnSpPr>
          <p:cNvPr id="237" name="직선 연결선 236"/>
          <p:cNvCxnSpPr/>
          <p:nvPr/>
        </p:nvCxnSpPr>
        <p:spPr>
          <a:xfrm>
            <a:off x="3418703" y="3765170"/>
            <a:ext cx="0" cy="1732059"/>
          </a:xfrm>
          <a:prstGeom prst="line">
            <a:avLst/>
          </a:prstGeom>
          <a:ln w="12700">
            <a:solidFill>
              <a:srgbClr val="8B9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/>
          <p:cNvSpPr/>
          <p:nvPr/>
        </p:nvSpPr>
        <p:spPr>
          <a:xfrm>
            <a:off x="3353165" y="5451510"/>
            <a:ext cx="131076" cy="131076"/>
          </a:xfrm>
          <a:prstGeom prst="ellipse">
            <a:avLst/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51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8671290" y="1687971"/>
            <a:ext cx="2062515" cy="33457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6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UCC</a:t>
            </a:r>
            <a:r>
              <a:rPr lang="ko-KR" altLang="en-US" sz="16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제작 및 최종점검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2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309972" y="5063604"/>
            <a:ext cx="1130604" cy="33457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최종 발표</a:t>
            </a:r>
            <a:endParaRPr sz="18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4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4691953" y="5001152"/>
            <a:ext cx="2255842" cy="39702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테스트 코드 실행 및 </a:t>
            </a:r>
            <a:r>
              <a:rPr lang="en-US" altLang="ko-KR" sz="1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QA</a:t>
            </a:r>
            <a:endParaRPr sz="18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5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5107910" y="1592215"/>
            <a:ext cx="2742632" cy="59212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추가 기능 개발 완료</a:t>
            </a:r>
            <a:r>
              <a:rPr lang="en-US" altLang="ko-KR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/>
            </a:r>
            <a:br>
              <a:rPr lang="en-US" altLang="ko-KR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</a:b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계정 설정 및 통계 기능</a:t>
            </a: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)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6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4872624" y="4587246"/>
            <a:ext cx="2057837" cy="44904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ko-KR" altLang="en-US" sz="1800" dirty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플레이 스토어 배포</a:t>
            </a:r>
          </a:p>
        </p:txBody>
      </p:sp>
      <p:sp>
        <p:nvSpPr>
          <p:cNvPr id="257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18064" y="4889584"/>
            <a:ext cx="2742632" cy="59212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AI train </a:t>
            </a:r>
            <a:r>
              <a:rPr lang="ko-KR" altLang="en-US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완료 및 점검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45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292649" y="4680810"/>
            <a:ext cx="1130604" cy="33457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최종 배포</a:t>
            </a:r>
            <a:endParaRPr sz="1800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46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5893839" y="4133969"/>
            <a:ext cx="1020195" cy="39702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800" strike="sngStrike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1</a:t>
            </a:r>
            <a:r>
              <a:rPr lang="ko-KR" altLang="en-US" sz="1800" strike="sngStrike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차 배포</a:t>
            </a:r>
            <a:endParaRPr sz="1800" strike="sngStrike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47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8319751" y="4155160"/>
            <a:ext cx="2057837" cy="44904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ko-KR" altLang="en-US" sz="1800" strike="sngStrike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플레이 스토어 배포</a:t>
            </a:r>
          </a:p>
        </p:txBody>
      </p:sp>
    </p:spTree>
    <p:extLst>
      <p:ext uri="{BB962C8B-B14F-4D97-AF65-F5344CB8AC3E}">
        <p14:creationId xmlns:p14="http://schemas.microsoft.com/office/powerpoint/2010/main" val="3787596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12192000" cy="6883400"/>
            <a:chOff x="0" y="0"/>
            <a:chExt cx="12192000" cy="68834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2" b="9551"/>
            <a:stretch/>
          </p:blipFill>
          <p:spPr>
            <a:xfrm>
              <a:off x="0" y="0"/>
              <a:ext cx="12192000" cy="688340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0" y="0"/>
              <a:ext cx="12192000" cy="6883400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0" y="2060080"/>
            <a:ext cx="12192000" cy="307011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497473" y="2917432"/>
            <a:ext cx="9230328" cy="144968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2. </a:t>
            </a:r>
            <a:r>
              <a:rPr lang="ko-KR" altLang="en-US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개발 방식</a:t>
            </a:r>
            <a:endParaRPr sz="720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677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6444" y="614981"/>
            <a:ext cx="107914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5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7347990" y="2995064"/>
            <a:ext cx="3937379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2400" b="1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先</a:t>
            </a:r>
            <a:r>
              <a:rPr lang="ko-KR" altLang="en-US" sz="2400" dirty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디자인 </a:t>
            </a:r>
            <a:r>
              <a:rPr lang="ko-KR" altLang="en-US" sz="2400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ko-KR" altLang="en-US" sz="2400" b="1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後</a:t>
            </a:r>
            <a:r>
              <a:rPr lang="ko-KR" altLang="en-US" sz="2400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개발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735" y="3031047"/>
            <a:ext cx="367074" cy="420448"/>
          </a:xfrm>
          <a:prstGeom prst="rect">
            <a:avLst/>
          </a:prstGeom>
        </p:spPr>
      </p:pic>
      <p:sp>
        <p:nvSpPr>
          <p:cNvPr id="19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7347990" y="3916207"/>
            <a:ext cx="3937379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컴포넌트 재사용 필요성 제기</a:t>
            </a:r>
            <a:endParaRPr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735" y="3952190"/>
            <a:ext cx="367074" cy="4204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18" y="2363516"/>
            <a:ext cx="5915936" cy="2406864"/>
          </a:xfrm>
          <a:prstGeom prst="rect">
            <a:avLst/>
          </a:prstGeom>
        </p:spPr>
      </p:pic>
      <p:sp>
        <p:nvSpPr>
          <p:cNvPr id="13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474318" y="830921"/>
            <a:ext cx="10195964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32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화면 정의서</a:t>
            </a:r>
            <a:endParaRPr sz="3200" u="sng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7" name="물결 16"/>
          <p:cNvSpPr/>
          <p:nvPr/>
        </p:nvSpPr>
        <p:spPr>
          <a:xfrm>
            <a:off x="228615" y="544830"/>
            <a:ext cx="1850705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49" y="812054"/>
            <a:ext cx="367074" cy="42044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809" y="811909"/>
            <a:ext cx="367200" cy="420593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3621049" y="811909"/>
            <a:ext cx="3984960" cy="420593"/>
            <a:chOff x="3621049" y="811909"/>
            <a:chExt cx="3984960" cy="420593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1049" y="812054"/>
              <a:ext cx="367074" cy="42044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8809" y="811909"/>
              <a:ext cx="367200" cy="420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8318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5" y="544830"/>
            <a:ext cx="1850705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</a:p>
        </p:txBody>
      </p:sp>
      <p:sp>
        <p:nvSpPr>
          <p:cNvPr id="24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474318" y="830921"/>
            <a:ext cx="10195964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24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ko-KR" altLang="en-US" sz="32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컴포넌트 </a:t>
            </a:r>
            <a:r>
              <a:rPr lang="ko-KR" altLang="en-US" sz="3200" u="sng" dirty="0" err="1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셋팅</a:t>
            </a:r>
            <a:endParaRPr sz="3200" u="sng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717" y="1762925"/>
            <a:ext cx="4038652" cy="333215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16275" y="2802956"/>
            <a:ext cx="2592888" cy="491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220" y="1631045"/>
            <a:ext cx="2195398" cy="3595909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6320905" y="3140084"/>
            <a:ext cx="375780" cy="245694"/>
          </a:xfrm>
          <a:prstGeom prst="rightArrow">
            <a:avLst/>
          </a:prstGeom>
          <a:solidFill>
            <a:srgbClr val="F53D8C"/>
          </a:solidFill>
          <a:ln>
            <a:solidFill>
              <a:srgbClr val="F53D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744778" y="5361140"/>
            <a:ext cx="153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개발 </a:t>
            </a:r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시작</a:t>
            </a:r>
            <a:endParaRPr lang="ko-KR" altLang="en-US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18655" y="5361140"/>
            <a:ext cx="153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개발 </a:t>
            </a:r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준비</a:t>
            </a:r>
            <a:endParaRPr lang="ko-KR" altLang="en-US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579820" y="811909"/>
            <a:ext cx="3984960" cy="420593"/>
            <a:chOff x="3621049" y="811909"/>
            <a:chExt cx="3984960" cy="42059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1049" y="812054"/>
              <a:ext cx="367074" cy="420448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8809" y="811909"/>
              <a:ext cx="367200" cy="420593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7935979" y="3557392"/>
            <a:ext cx="1114816" cy="2379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905290" y="2732355"/>
            <a:ext cx="1226298" cy="2163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20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1195</TotalTime>
  <Words>396</Words>
  <Application>Microsoft Office PowerPoint</Application>
  <PresentationFormat>와이드스크린</PresentationFormat>
  <Paragraphs>147</Paragraphs>
  <Slides>21</Slides>
  <Notes>21</Notes>
  <HiddenSlides>1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1훈핑크풍차 Regular</vt:lpstr>
      <vt:lpstr>맑은 고딕</vt:lpstr>
      <vt:lpstr>Arial</vt:lpstr>
      <vt:lpstr>Office 테마</vt:lpstr>
      <vt:lpstr>디자인 사용자 지정</vt:lpstr>
      <vt:lpstr>B105</vt:lpstr>
      <vt:lpstr>PowerPoint 프레젠테이션</vt:lpstr>
      <vt:lpstr>1. 지난 발표 내용</vt:lpstr>
      <vt:lpstr>일상성</vt:lpstr>
      <vt:lpstr>사진 일기를 통한  영어 학습 앱</vt:lpstr>
      <vt:lpstr>주요기능 개발 완료 (영어일기, 단어장, 회원관리)</vt:lpstr>
      <vt:lpstr>2. 개발 방식</vt:lpstr>
      <vt:lpstr>先 디자인  後 개발</vt:lpstr>
      <vt:lpstr> 컴포넌트 셋팅</vt:lpstr>
      <vt:lpstr> Layout</vt:lpstr>
      <vt:lpstr> Layout</vt:lpstr>
      <vt:lpstr> Layout</vt:lpstr>
      <vt:lpstr> BasicButton</vt:lpstr>
      <vt:lpstr> BasicButton</vt:lpstr>
      <vt:lpstr> ERD</vt:lpstr>
      <vt:lpstr>역할 분배</vt:lpstr>
      <vt:lpstr>3. 시연</vt:lpstr>
      <vt:lpstr>PowerPoint 프레젠테이션</vt:lpstr>
      <vt:lpstr>4. 향후 일정 </vt:lpstr>
      <vt:lpstr>주요기능 개발 완료 (영어일기, 단어장, 회원관리)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125</cp:revision>
  <dcterms:created xsi:type="dcterms:W3CDTF">2021-03-18T05:15:17Z</dcterms:created>
  <dcterms:modified xsi:type="dcterms:W3CDTF">2021-03-25T09:58:04Z</dcterms:modified>
</cp:coreProperties>
</file>